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Emb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6012" y="1904999"/>
            <a:ext cx="6938963" cy="1582271"/>
          </a:xfrm>
        </p:spPr>
        <p:txBody>
          <a:bodyPr anchor="b" anchorCtr="0"/>
          <a:lstStyle>
            <a:lvl1pPr>
              <a:lnSpc>
                <a:spcPct val="95000"/>
              </a:lnSpc>
              <a:defRPr sz="66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6013" y="3487271"/>
            <a:ext cx="6938961" cy="1143000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 </a:t>
            </a:r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7741" y="5715000"/>
            <a:ext cx="2133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659" y="5715000"/>
            <a:ext cx="2895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5715000"/>
            <a:ext cx="4572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Accent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686766"/>
            <a:ext cx="7315200" cy="400705"/>
          </a:xfrm>
          <a:prstGeom prst="rect">
            <a:avLst/>
          </a:prstGeom>
        </p:spPr>
      </p:pic>
      <p:pic>
        <p:nvPicPr>
          <p:cNvPr id="10" name="Picture 9" descr="coverAccentTo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1619136"/>
            <a:ext cx="7315200" cy="39138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754083" y="673398"/>
            <a:ext cx="742950" cy="361950"/>
          </a:xfrm>
          <a:prstGeom prst="rect">
            <a:avLst/>
          </a:prstGeom>
          <a:noFill/>
        </p:spPr>
      </p:pic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754083" y="5636584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4169" y="5636584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4169" y="673398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3429000" cy="137160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1121" y="914400"/>
            <a:ext cx="3108960" cy="4815841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2895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500"/>
              </a:spcBef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caption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326341"/>
            <a:ext cx="3429000" cy="2403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標題上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752600" y="565897"/>
            <a:ext cx="742950" cy="361950"/>
          </a:xfrm>
          <a:prstGeom prst="rect">
            <a:avLst/>
          </a:prstGeom>
          <a:noFill/>
        </p:spPr>
      </p:pic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752600" y="4128247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4128247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8450" y="565897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4406153"/>
            <a:ext cx="6583680" cy="78441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780826"/>
            <a:ext cx="45720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446059"/>
            <a:ext cx="7543800" cy="609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6146" name="Picture 2" descr="captionLong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204012"/>
            <a:ext cx="6362700" cy="2476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標題上 2 張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993402" y="4128247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07649" y="4128247"/>
            <a:ext cx="742950" cy="361950"/>
          </a:xfrm>
          <a:prstGeom prst="rect">
            <a:avLst/>
          </a:prstGeom>
          <a:noFill/>
        </p:spPr>
      </p:pic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993402" y="565897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7649" y="565897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4406153"/>
            <a:ext cx="6583680" cy="78441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780826"/>
            <a:ext cx="27432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446059"/>
            <a:ext cx="7543800" cy="609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6146" name="Picture 2" descr="captionLong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204012"/>
            <a:ext cx="6362700" cy="247650"/>
          </a:xfrm>
          <a:prstGeom prst="rect">
            <a:avLst/>
          </a:prstGeom>
          <a:noFill/>
        </p:spPr>
      </p:pic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4912659" y="780826"/>
            <a:ext cx="27432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084294"/>
            <a:ext cx="7543800" cy="3639670"/>
          </a:xfrm>
        </p:spPr>
        <p:txBody>
          <a:bodyPr vert="eaVert"/>
          <a:lstStyle>
            <a:lvl5pPr>
              <a:defRPr/>
            </a:lvl5pPr>
            <a:lvl6pPr marL="2286000">
              <a:defRPr/>
            </a:lvl6pPr>
            <a:lvl7pPr marL="2286000">
              <a:defRPr/>
            </a:lvl7pPr>
            <a:lvl8pPr marL="2286000">
              <a:defRPr/>
            </a:lvl8pPr>
            <a:lvl9pPr marL="2286000">
              <a:defRPr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922048"/>
            <a:ext cx="1676400" cy="481488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22048"/>
            <a:ext cx="5638800" cy="481488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5122" name="Picture 2" descr="verticalAcc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6225" y="860612"/>
            <a:ext cx="247364" cy="493776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標題投影片含圖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Emb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519" y="4038600"/>
            <a:ext cx="6938963" cy="1174376"/>
          </a:xfrm>
        </p:spPr>
        <p:txBody>
          <a:bodyPr anchor="b" anchorCtr="0">
            <a:noAutofit/>
          </a:bodyPr>
          <a:lstStyle>
            <a:lvl1pPr>
              <a:lnSpc>
                <a:spcPct val="95000"/>
              </a:lnSpc>
              <a:defRPr sz="5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2520" y="5212977"/>
            <a:ext cx="6938961" cy="77544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 </a:t>
            </a:r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7741" y="6214969"/>
            <a:ext cx="2133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659" y="6214969"/>
            <a:ext cx="2895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214969"/>
            <a:ext cx="4572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Accent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915801"/>
            <a:ext cx="7315200" cy="400705"/>
          </a:xfrm>
          <a:prstGeom prst="rect">
            <a:avLst/>
          </a:prstGeom>
        </p:spPr>
      </p:pic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188720" y="1004455"/>
            <a:ext cx="6766560" cy="2729345"/>
          </a:xfrm>
          <a:solidFill>
            <a:schemeClr val="bg2"/>
          </a:solidFill>
          <a:ln w="127000">
            <a:solidFill>
              <a:schemeClr val="tx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2" y="1904998"/>
            <a:ext cx="6938964" cy="158227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012" y="3487271"/>
            <a:ext cx="6938960" cy="11430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SzPct val="100000"/>
              <a:buFont typeface="Wingdings" pitchFamily="2" charset="2"/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 descr="SectionAccent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18488"/>
            <a:ext cx="7315200" cy="356382"/>
          </a:xfrm>
          <a:prstGeom prst="rect">
            <a:avLst/>
          </a:prstGeom>
          <a:noFill/>
        </p:spPr>
      </p:pic>
      <p:pic>
        <p:nvPicPr>
          <p:cNvPr id="1027" name="Picture 3" descr="SectionAccent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690872"/>
            <a:ext cx="7315200" cy="3563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84293"/>
            <a:ext cx="3429000" cy="3639312"/>
          </a:xfrm>
        </p:spPr>
        <p:txBody>
          <a:bodyPr>
            <a:normAutofit/>
          </a:bodyPr>
          <a:lstStyle>
            <a:lvl1pPr marL="282575" indent="-282575">
              <a:defRPr sz="20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6106" y="2084293"/>
            <a:ext cx="3429000" cy="3639312"/>
          </a:xfrm>
        </p:spPr>
        <p:txBody>
          <a:bodyPr>
            <a:normAutofit/>
          </a:bodyPr>
          <a:lstStyle>
            <a:lvl1pPr marL="282575" indent="-282575">
              <a:defRPr sz="20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5013" indent="-282575">
              <a:defRPr sz="1800"/>
            </a:lvl7pPr>
            <a:lvl8pPr marL="2287588" indent="-282575">
              <a:defRPr sz="1800"/>
            </a:lvl8pPr>
            <a:lvl9pPr marL="2568575" indent="-280988"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1100" y="1839913"/>
            <a:ext cx="2743200" cy="903287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71800"/>
            <a:ext cx="3429000" cy="2751804"/>
          </a:xfrm>
        </p:spPr>
        <p:txBody>
          <a:bodyPr>
            <a:normAutofit/>
          </a:bodyPr>
          <a:lstStyle>
            <a:lvl1pPr marL="282575" indent="-282575">
              <a:defRPr sz="18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4163">
              <a:defRPr sz="1800"/>
            </a:lvl5pPr>
            <a:lvl6pPr marL="1712913" indent="-282575">
              <a:defRPr sz="1600"/>
            </a:lvl6pPr>
            <a:lvl7pPr marL="2003425" indent="-282575">
              <a:defRPr sz="1600"/>
            </a:lvl7pPr>
            <a:lvl8pPr marL="2286000" indent="-282575">
              <a:defRPr sz="1600"/>
            </a:lvl8pPr>
            <a:lvl9pPr marL="2568575" indent="-282575"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69006" y="1839913"/>
            <a:ext cx="2743200" cy="903287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6106" y="2971800"/>
            <a:ext cx="3429000" cy="2751804"/>
          </a:xfrm>
        </p:spPr>
        <p:txBody>
          <a:bodyPr>
            <a:normAutofit/>
          </a:bodyPr>
          <a:lstStyle>
            <a:lvl1pPr marL="282575" indent="-282575">
              <a:defRPr sz="18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600"/>
            </a:lvl6pPr>
            <a:lvl7pPr marL="2003425" indent="-282575">
              <a:defRPr sz="1600"/>
            </a:lvl7pPr>
            <a:lvl8pPr marL="2286000" indent="-282575">
              <a:defRPr sz="1600"/>
            </a:lvl8pPr>
            <a:lvl9pPr marL="2568575" indent="-282575"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2050" name="Picture 2" descr="comparisonRu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7775" y="2686050"/>
            <a:ext cx="2609850" cy="133350"/>
          </a:xfrm>
          <a:prstGeom prst="rect">
            <a:avLst/>
          </a:prstGeom>
          <a:noFill/>
        </p:spPr>
      </p:pic>
      <p:pic>
        <p:nvPicPr>
          <p:cNvPr id="12" name="Picture 2" descr="comparisonRu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5681" y="2686050"/>
            <a:ext cx="2609850" cy="133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3429000" cy="137160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6106" y="914400"/>
            <a:ext cx="3429000" cy="4815841"/>
          </a:xfrm>
        </p:spPr>
        <p:txBody>
          <a:bodyPr>
            <a:normAutofit/>
          </a:bodyPr>
          <a:lstStyle>
            <a:lvl1pPr marL="341313" indent="-341313">
              <a:defRPr sz="2200"/>
            </a:lvl1pPr>
            <a:lvl2pPr marL="631825" indent="-284163">
              <a:defRPr sz="2000"/>
            </a:lvl2pPr>
            <a:lvl3pPr marL="914400" indent="-284163">
              <a:defRPr sz="1800"/>
            </a:lvl3pPr>
            <a:lvl4pPr marL="1196975" indent="-284163">
              <a:defRPr sz="1800"/>
            </a:lvl4pPr>
            <a:lvl5pPr marL="1487488" indent="-284163">
              <a:defRPr sz="1800"/>
            </a:lvl5pPr>
            <a:lvl6pPr marL="1770063" indent="-284163">
              <a:defRPr sz="1800"/>
            </a:lvl6pPr>
            <a:lvl7pPr marL="2060575" indent="-284163">
              <a:defRPr sz="1800"/>
            </a:lvl7pPr>
            <a:lvl8pPr marL="2344738" indent="-284163">
              <a:defRPr sz="1800"/>
            </a:lvl8pPr>
            <a:lvl9pPr marL="2627313" indent="-284163"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2895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  <p:pic>
        <p:nvPicPr>
          <p:cNvPr id="3074" name="Picture 2" descr="captionAcc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326341"/>
            <a:ext cx="3429000" cy="2403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Edging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8429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118412"/>
            <a:ext cx="21336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628EAFA9-7502-42D3-9B79-C38E938C236F}" type="datetimeFigureOut">
              <a:rPr lang="en-US" smtClean="0"/>
              <a:t>11/30/11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18412"/>
            <a:ext cx="28956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118412"/>
            <a:ext cx="4572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5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SzPct val="100000"/>
        <a:buFont typeface="Wingdings" pitchFamily="2" charset="2"/>
        <a:buChar char="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stor.org/pss/1429223" TargetMode="External"/><Relationship Id="rId4" Type="http://schemas.openxmlformats.org/officeDocument/2006/relationships/hyperlink" Target="http://fcit.usf.edu/Holocaust/resource/REVIEWS/Bukey.HTM" TargetMode="External"/><Relationship Id="rId5" Type="http://schemas.openxmlformats.org/officeDocument/2006/relationships/hyperlink" Target="http://www.dailymail.co.uk/home/moslive/article-1160972/The-far-right-march-rise-Fascism-Austria.html" TargetMode="External"/><Relationship Id="rId6" Type="http://schemas.openxmlformats.org/officeDocument/2006/relationships/hyperlink" Target="http://www.bbc.co.uk/news/magazine-15402618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martinfrost.ws/htmlfiles/neonazism1.html%23Neo-Nazism_in_Austri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zh-TW" dirty="0" smtClean="0"/>
              <a:t>Austria Neo- Nazism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Venus Chueh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379036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Brief History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97280" y="1937334"/>
            <a:ext cx="6949440" cy="4542153"/>
          </a:xfrm>
        </p:spPr>
        <p:txBody>
          <a:bodyPr>
            <a:normAutofit lnSpcReduction="10000"/>
          </a:bodyPr>
          <a:lstStyle/>
          <a:p>
            <a:r>
              <a:rPr kumimoji="1" lang="en-US" altLang="zh-TW" dirty="0" smtClean="0"/>
              <a:t>1937, Nov. Hitler wanted to expand eastwards. (For Lebensraum)</a:t>
            </a:r>
          </a:p>
          <a:p>
            <a:r>
              <a:rPr kumimoji="1" lang="en-US" altLang="zh-TW" dirty="0" smtClean="0"/>
              <a:t>1938, Feb. Hitler meet with Austria Chancellor.</a:t>
            </a:r>
          </a:p>
          <a:p>
            <a:r>
              <a:rPr kumimoji="1" lang="en-US" altLang="zh-TW" dirty="0" smtClean="0"/>
              <a:t> Same year on March, German invaded Austria.</a:t>
            </a:r>
          </a:p>
          <a:p>
            <a:pPr marL="0" indent="0">
              <a:buNone/>
            </a:pPr>
            <a:r>
              <a:rPr kumimoji="1" lang="en-US" altLang="zh-TW" sz="2400" b="1" dirty="0"/>
              <a:t>Linz, Austria</a:t>
            </a:r>
          </a:p>
          <a:p>
            <a:r>
              <a:rPr kumimoji="1" lang="en-US" altLang="zh-TW" dirty="0"/>
              <a:t>Third largest cities in Austria</a:t>
            </a:r>
          </a:p>
          <a:p>
            <a:r>
              <a:rPr kumimoji="1" lang="en-US" altLang="zh-TW" dirty="0"/>
              <a:t>Hitler considered Linz to be his “hometown”</a:t>
            </a:r>
          </a:p>
          <a:p>
            <a:r>
              <a:rPr kumimoji="1" lang="en-US" altLang="zh-TW" dirty="0"/>
              <a:t>The last Nazi concentration camp to be liberated by the Allies.</a:t>
            </a:r>
          </a:p>
          <a:p>
            <a:endParaRPr kumimoji="1" lang="en-US" altLang="zh-TW" dirty="0" smtClean="0"/>
          </a:p>
          <a:p>
            <a:pPr marL="0" indent="0">
              <a:buNone/>
            </a:pPr>
            <a:endParaRPr kumimoji="1"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1648388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400" dirty="0" smtClean="0"/>
              <a:t>Concentration Camp in Austria</a:t>
            </a:r>
            <a:endParaRPr kumimoji="1" lang="zh-TW" altLang="en-US" sz="4400" dirty="0"/>
          </a:p>
        </p:txBody>
      </p:sp>
      <p:pic>
        <p:nvPicPr>
          <p:cNvPr id="4" name="內容版面配置區 3" descr="article-0-04E1CA5C000005DC-389_468x340_popup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36" b="13936"/>
          <a:stretch>
            <a:fillRect/>
          </a:stretch>
        </p:blipFill>
        <p:spPr>
          <a:xfrm>
            <a:off x="1097280" y="2200835"/>
            <a:ext cx="6949440" cy="3639670"/>
          </a:xfrm>
        </p:spPr>
      </p:pic>
      <p:sp>
        <p:nvSpPr>
          <p:cNvPr id="5" name="文字方塊 4"/>
          <p:cNvSpPr txBox="1"/>
          <p:nvPr/>
        </p:nvSpPr>
        <p:spPr>
          <a:xfrm>
            <a:off x="914069" y="5840505"/>
            <a:ext cx="72466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2000" b="1" dirty="0"/>
              <a:t>The concentration camp was liberated by U.S. troops on May 5, </a:t>
            </a:r>
            <a:r>
              <a:rPr kumimoji="1" lang="en-US" altLang="zh-TW" sz="2000" b="1" dirty="0" smtClean="0"/>
              <a:t>1945.</a:t>
            </a:r>
            <a:endParaRPr kumimoji="1" lang="en-US" altLang="zh-TW" sz="2000" b="1" dirty="0"/>
          </a:p>
          <a:p>
            <a:endParaRPr kumimoji="1" lang="en-US" altLang="zh-TW" sz="2000" dirty="0"/>
          </a:p>
        </p:txBody>
      </p:sp>
    </p:spTree>
    <p:extLst>
      <p:ext uri="{BB962C8B-B14F-4D97-AF65-F5344CB8AC3E}">
        <p14:creationId xmlns:p14="http://schemas.microsoft.com/office/powerpoint/2010/main" val="1530587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Neo- Nazism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67030" y="1752600"/>
            <a:ext cx="6949440" cy="47737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TW" b="1" dirty="0" smtClean="0"/>
              <a:t>Decreasing of the Neo- Nazi in Austria</a:t>
            </a:r>
          </a:p>
          <a:p>
            <a:r>
              <a:rPr kumimoji="1" lang="en-US" altLang="zh-TW" dirty="0" smtClean="0"/>
              <a:t>Austria </a:t>
            </a:r>
            <a:r>
              <a:rPr kumimoji="1" lang="en-US" altLang="zh-TW" dirty="0"/>
              <a:t>Germans was the main </a:t>
            </a:r>
            <a:r>
              <a:rPr kumimoji="1" lang="en-US" altLang="zh-TW" dirty="0" smtClean="0"/>
              <a:t>group </a:t>
            </a:r>
            <a:r>
              <a:rPr kumimoji="1" lang="en-US" altLang="zh-TW" dirty="0"/>
              <a:t>of the Neo- Nazi in Austria. </a:t>
            </a:r>
          </a:p>
          <a:p>
            <a:r>
              <a:rPr lang="en-US" altLang="zh-TW" dirty="0"/>
              <a:t> Austrians comprised 14 %of the SS and 40 % of Nazi personnel involved in genocide. ( Germany's German only constituted 8 % of the Third Reich's population</a:t>
            </a:r>
            <a:r>
              <a:rPr lang="en-US" altLang="zh-TW" dirty="0" smtClean="0"/>
              <a:t>)</a:t>
            </a:r>
          </a:p>
          <a:p>
            <a:r>
              <a:rPr lang="en-US" altLang="zh-TW" b="1" dirty="0"/>
              <a:t>T</a:t>
            </a:r>
            <a:r>
              <a:rPr lang="en-US" altLang="zh-TW" b="1" dirty="0" smtClean="0"/>
              <a:t>he </a:t>
            </a:r>
            <a:r>
              <a:rPr lang="en-US" altLang="zh-TW" b="1" dirty="0"/>
              <a:t>law of May 8, </a:t>
            </a:r>
            <a:r>
              <a:rPr lang="en-US" altLang="zh-TW" b="1" dirty="0" smtClean="0"/>
              <a:t>1945.</a:t>
            </a:r>
            <a:endParaRPr lang="en-US" altLang="zh-TW" b="1" dirty="0"/>
          </a:p>
          <a:p>
            <a:endParaRPr kumimoji="1" lang="en-US" altLang="zh-TW" dirty="0"/>
          </a:p>
          <a:p>
            <a:pPr marL="0" indent="0">
              <a:buNone/>
            </a:pPr>
            <a:endParaRPr kumimoji="1" lang="en-US" altLang="zh-TW" b="1" dirty="0" smtClean="0"/>
          </a:p>
          <a:p>
            <a:endParaRPr kumimoji="1" lang="en-US" altLang="zh-TW" dirty="0" smtClean="0"/>
          </a:p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69558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Current Event</a:t>
            </a:r>
            <a:endParaRPr kumimoji="1" lang="zh-TW" altLang="en-US" dirty="0"/>
          </a:p>
        </p:txBody>
      </p:sp>
      <p:pic>
        <p:nvPicPr>
          <p:cNvPr id="4" name="內容版面配置區 3" descr="article-0-04E1CA63000005DC-778_468x30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79" b="10079"/>
          <a:stretch>
            <a:fillRect/>
          </a:stretch>
        </p:blipFill>
        <p:spPr/>
      </p:pic>
      <p:sp>
        <p:nvSpPr>
          <p:cNvPr id="5" name="文字方塊 4"/>
          <p:cNvSpPr txBox="1"/>
          <p:nvPr/>
        </p:nvSpPr>
        <p:spPr>
          <a:xfrm>
            <a:off x="1097280" y="5723964"/>
            <a:ext cx="73754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2000" b="1" dirty="0"/>
              <a:t>Neo-Nazis screaming '</a:t>
            </a:r>
            <a:r>
              <a:rPr kumimoji="1" lang="en-US" altLang="zh-TW" sz="2000" b="1" dirty="0" err="1"/>
              <a:t>Heil</a:t>
            </a:r>
            <a:r>
              <a:rPr kumimoji="1" lang="en-US" altLang="zh-TW" sz="2000" b="1" dirty="0"/>
              <a:t> Hitler' attack concentration camp survivors during memorial service for 345,000 </a:t>
            </a:r>
            <a:r>
              <a:rPr kumimoji="1" lang="en-US" altLang="zh-TW" sz="2000" b="1" dirty="0" smtClean="0"/>
              <a:t>dead.</a:t>
            </a:r>
            <a:endParaRPr kumimoji="1" lang="en-US" altLang="zh-TW" sz="2000" b="1" dirty="0"/>
          </a:p>
        </p:txBody>
      </p:sp>
    </p:spTree>
    <p:extLst>
      <p:ext uri="{BB962C8B-B14F-4D97-AF65-F5344CB8AC3E}">
        <p14:creationId xmlns:p14="http://schemas.microsoft.com/office/powerpoint/2010/main" val="2693148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dirty="0" smtClean="0"/>
              <a:t>Sources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97280" y="2084294"/>
            <a:ext cx="6949440" cy="3906790"/>
          </a:xfrm>
        </p:spPr>
        <p:txBody>
          <a:bodyPr>
            <a:normAutofit lnSpcReduction="10000"/>
          </a:bodyPr>
          <a:lstStyle/>
          <a:p>
            <a:r>
              <a:rPr kumimoji="1" lang="en-US" altLang="zh-TW" dirty="0">
                <a:hlinkClick r:id="rId2"/>
              </a:rPr>
              <a:t>http://www.martinfrost.ws/htmlfiles/neonazism1.html#Neo-</a:t>
            </a:r>
            <a:r>
              <a:rPr kumimoji="1" lang="en-US" altLang="zh-TW" dirty="0" smtClean="0">
                <a:hlinkClick r:id="rId2"/>
              </a:rPr>
              <a:t>Nazism_in_Austria</a:t>
            </a:r>
            <a:endParaRPr kumimoji="1" lang="en-US" altLang="zh-TW" dirty="0" smtClean="0"/>
          </a:p>
          <a:p>
            <a:r>
              <a:rPr kumimoji="1" lang="en-US" altLang="zh-TW" dirty="0" smtClean="0">
                <a:hlinkClick r:id="rId3"/>
              </a:rPr>
              <a:t>http</a:t>
            </a:r>
            <a:r>
              <a:rPr kumimoji="1" lang="en-US" altLang="zh-TW" dirty="0">
                <a:hlinkClick r:id="rId3"/>
              </a:rPr>
              <a:t>://www.jstor.org/pss/</a:t>
            </a:r>
            <a:r>
              <a:rPr kumimoji="1" lang="en-US" altLang="zh-TW" dirty="0" smtClean="0">
                <a:hlinkClick r:id="rId3"/>
              </a:rPr>
              <a:t>1429223</a:t>
            </a:r>
            <a:endParaRPr kumimoji="1" lang="en-US" altLang="zh-TW" dirty="0" smtClean="0"/>
          </a:p>
          <a:p>
            <a:r>
              <a:rPr kumimoji="1" lang="en-US" altLang="zh-TW" dirty="0" smtClean="0">
                <a:hlinkClick r:id="rId4"/>
              </a:rPr>
              <a:t>http</a:t>
            </a:r>
            <a:r>
              <a:rPr kumimoji="1" lang="en-US" altLang="zh-TW" dirty="0">
                <a:hlinkClick r:id="rId4"/>
              </a:rPr>
              <a:t>://fcit.usf.edu/Holocaust/resource/REVIEWS/</a:t>
            </a:r>
            <a:r>
              <a:rPr kumimoji="1" lang="en-US" altLang="zh-TW" dirty="0" smtClean="0">
                <a:hlinkClick r:id="rId4"/>
              </a:rPr>
              <a:t>Bukey.HTM</a:t>
            </a:r>
            <a:endParaRPr kumimoji="1" lang="en-US" altLang="zh-TW" dirty="0" smtClean="0"/>
          </a:p>
          <a:p>
            <a:r>
              <a:rPr kumimoji="1" lang="en-US" altLang="zh-TW" dirty="0">
                <a:hlinkClick r:id="rId5"/>
              </a:rPr>
              <a:t>http://www.dailymail.co.uk/home/moslive/article-1160972/The-far-right-march-rise-Fascism-</a:t>
            </a:r>
            <a:r>
              <a:rPr kumimoji="1" lang="en-US" altLang="zh-TW" dirty="0" smtClean="0">
                <a:hlinkClick r:id="rId5"/>
              </a:rPr>
              <a:t>Austria.html</a:t>
            </a:r>
            <a:endParaRPr kumimoji="1" lang="en-US" altLang="zh-TW" dirty="0" smtClean="0"/>
          </a:p>
          <a:p>
            <a:r>
              <a:rPr kumimoji="1" lang="en-US" altLang="zh-TW" dirty="0">
                <a:hlinkClick r:id="rId6"/>
              </a:rPr>
              <a:t>http://www.bbc.co.uk/news/magazine-</a:t>
            </a:r>
            <a:r>
              <a:rPr kumimoji="1" lang="en-US" altLang="zh-TW" dirty="0" smtClean="0">
                <a:hlinkClick r:id="rId6"/>
              </a:rPr>
              <a:t>15402618</a:t>
            </a:r>
            <a:endParaRPr kumimoji="1" lang="en-US" altLang="zh-TW" dirty="0" smtClean="0"/>
          </a:p>
          <a:p>
            <a:endParaRPr kumimoji="1" lang="en-US" altLang="zh-TW" dirty="0"/>
          </a:p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0292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正式">
  <a:themeElements>
    <a:clrScheme name="Formal">
      <a:dk1>
        <a:srgbClr val="534239"/>
      </a:dk1>
      <a:lt1>
        <a:srgbClr val="FFFFFF"/>
      </a:lt1>
      <a:dk2>
        <a:srgbClr val="3D3A48"/>
      </a:dk2>
      <a:lt2>
        <a:srgbClr val="E1DFD1"/>
      </a:lt2>
      <a:accent1>
        <a:srgbClr val="907F76"/>
      </a:accent1>
      <a:accent2>
        <a:srgbClr val="A46645"/>
      </a:accent2>
      <a:accent3>
        <a:srgbClr val="CD9C47"/>
      </a:accent3>
      <a:accent4>
        <a:srgbClr val="9A92CD"/>
      </a:accent4>
      <a:accent5>
        <a:srgbClr val="7D639B"/>
      </a:accent5>
      <a:accent6>
        <a:srgbClr val="733678"/>
      </a:accent6>
      <a:hlink>
        <a:srgbClr val="A84914"/>
      </a:hlink>
      <a:folHlink>
        <a:srgbClr val="B25672"/>
      </a:folHlink>
    </a:clrScheme>
    <a:fontScheme name="Formal">
      <a:majorFont>
        <a:latin typeface="Garamond"/>
        <a:ea typeface=""/>
        <a:cs typeface=""/>
        <a:font script="Jpan" typeface="ヒラギノ明朝 Pro W3"/>
        <a:font script="Hans" typeface="宋体"/>
        <a:font script="Hant" typeface="新細明體"/>
      </a:majorFont>
      <a:minorFont>
        <a:latin typeface="Garamond"/>
        <a:ea typeface=""/>
        <a:cs typeface=""/>
        <a:font script="Jpan" typeface="ヒラギノ明朝 Pro W3"/>
        <a:font script="Hans" typeface="宋体"/>
        <a:font script="Hant" typeface="新細明體"/>
      </a:minorFont>
    </a:fontScheme>
    <a:fmtScheme name="Form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0000"/>
                <a:satMod val="200000"/>
              </a:schemeClr>
              <a:schemeClr val="phClr">
                <a:shade val="9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135000"/>
              </a:schemeClr>
              <a:schemeClr val="phClr">
                <a:shade val="80000"/>
                <a:satMod val="150000"/>
              </a:schemeClr>
            </a:duotone>
          </a:blip>
          <a:tile tx="0" ty="0" sx="65000" sy="65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>
              <a:shade val="90000"/>
              <a:alpha val="90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85000"/>
              <a:alpha val="90000"/>
              <a:satMod val="125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88900" dist="38100" dir="5400000" sx="101000" sy="101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6000000"/>
            </a:lightRig>
          </a:scene3d>
          <a:sp3d prstMaterial="metal">
            <a:bevelT w="25400" h="12700" prst="artDeco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tint val="50000"/>
                <a:satMod val="250000"/>
              </a:schemeClr>
              <a:schemeClr val="phClr">
                <a:shade val="80000"/>
                <a:satMod val="175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10000"/>
                <a:satMod val="260000"/>
                <a:lumMod val="115000"/>
              </a:schemeClr>
              <a:schemeClr val="phClr">
                <a:shade val="75000"/>
                <a:satMod val="175000"/>
                <a:lumMod val="105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正式.thmx</Template>
  <TotalTime>644</TotalTime>
  <Words>251</Words>
  <Application>Microsoft Macintosh PowerPoint</Application>
  <PresentationFormat>如螢幕大小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正式</vt:lpstr>
      <vt:lpstr>Austria Neo- Nazism</vt:lpstr>
      <vt:lpstr>Brief History</vt:lpstr>
      <vt:lpstr>Concentration Camp in Austria</vt:lpstr>
      <vt:lpstr>Neo- Nazism</vt:lpstr>
      <vt:lpstr>Current Event</vt:lpstr>
      <vt:lpstr>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Austria Neo- Nazism</dc:title>
  <dc:creator>Chueh Ho-Nien</dc:creator>
  <cp:lastModifiedBy>Chueh Ho-Nien</cp:lastModifiedBy>
  <cp:revision>8</cp:revision>
  <dcterms:created xsi:type="dcterms:W3CDTF">2011-11-30T12:19:51Z</dcterms:created>
  <dcterms:modified xsi:type="dcterms:W3CDTF">2011-11-30T23:04:42Z</dcterms:modified>
</cp:coreProperties>
</file>